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21" r:id="rId2"/>
    <p:sldId id="631" r:id="rId3"/>
    <p:sldId id="635" r:id="rId4"/>
    <p:sldId id="636" r:id="rId5"/>
    <p:sldId id="634" r:id="rId6"/>
    <p:sldId id="620" r:id="rId7"/>
    <p:sldId id="622" r:id="rId8"/>
    <p:sldId id="621" r:id="rId9"/>
    <p:sldId id="623" r:id="rId10"/>
    <p:sldId id="624" r:id="rId11"/>
    <p:sldId id="625" r:id="rId12"/>
    <p:sldId id="627" r:id="rId13"/>
    <p:sldId id="629" r:id="rId14"/>
    <p:sldId id="628" r:id="rId15"/>
    <p:sldId id="546" r:id="rId16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00CC"/>
    <a:srgbClr val="006600"/>
    <a:srgbClr val="CC3300"/>
    <a:srgbClr val="000066"/>
    <a:srgbClr val="FF6600"/>
    <a:srgbClr val="663300"/>
    <a:srgbClr val="003300"/>
    <a:srgbClr val="00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330" autoAdjust="0"/>
    <p:restoredTop sz="94640" autoAdjust="0"/>
  </p:normalViewPr>
  <p:slideViewPr>
    <p:cSldViewPr>
      <p:cViewPr>
        <p:scale>
          <a:sx n="70" d="100"/>
          <a:sy n="70" d="100"/>
        </p:scale>
        <p:origin x="-1110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33" tIns="45017" rIns="90033" bIns="45017" numCol="1" anchor="t" anchorCtr="0" compatLnSpc="1">
            <a:prstTxWarp prst="textNoShape">
              <a:avLst/>
            </a:prstTxWarp>
          </a:bodyPr>
          <a:lstStyle>
            <a:lvl1pPr defTabSz="90034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33" tIns="45017" rIns="90033" bIns="45017" numCol="1" anchor="t" anchorCtr="0" compatLnSpc="1">
            <a:prstTxWarp prst="textNoShape">
              <a:avLst/>
            </a:prstTxWarp>
          </a:bodyPr>
          <a:lstStyle>
            <a:lvl1pPr algn="r" defTabSz="90034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1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33" tIns="45017" rIns="90033" bIns="45017" numCol="1" anchor="b" anchorCtr="0" compatLnSpc="1">
            <a:prstTxWarp prst="textNoShape">
              <a:avLst/>
            </a:prstTxWarp>
          </a:bodyPr>
          <a:lstStyle>
            <a:lvl1pPr defTabSz="90034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1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33" tIns="45017" rIns="90033" bIns="45017" numCol="1" anchor="b" anchorCtr="0" compatLnSpc="1">
            <a:prstTxWarp prst="textNoShape">
              <a:avLst/>
            </a:prstTxWarp>
          </a:bodyPr>
          <a:lstStyle>
            <a:lvl1pPr algn="r" defTabSz="90034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9ECC452-5ECA-43BB-81C6-A07389373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1077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684" tIns="44343" rIns="88684" bIns="44343" numCol="1" anchor="t" anchorCtr="0" compatLnSpc="1">
            <a:prstTxWarp prst="textNoShape">
              <a:avLst/>
            </a:prstTxWarp>
          </a:bodyPr>
          <a:lstStyle>
            <a:lvl1pPr defTabSz="87991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2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684" tIns="44343" rIns="88684" bIns="44343" numCol="1" anchor="t" anchorCtr="0" compatLnSpc="1">
            <a:prstTxWarp prst="textNoShape">
              <a:avLst/>
            </a:prstTxWarp>
          </a:bodyPr>
          <a:lstStyle>
            <a:lvl1pPr algn="r" defTabSz="87991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8688" y="739775"/>
            <a:ext cx="4941887" cy="3706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691066"/>
            <a:ext cx="5438775" cy="444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684" tIns="44343" rIns="88684" bIns="443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1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684" tIns="44343" rIns="88684" bIns="44343" numCol="1" anchor="b" anchorCtr="0" compatLnSpc="1">
            <a:prstTxWarp prst="textNoShape">
              <a:avLst/>
            </a:prstTxWarp>
          </a:bodyPr>
          <a:lstStyle>
            <a:lvl1pPr defTabSz="87991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1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684" tIns="44343" rIns="88684" bIns="44343" numCol="1" anchor="b" anchorCtr="0" compatLnSpc="1">
            <a:prstTxWarp prst="textNoShape">
              <a:avLst/>
            </a:prstTxWarp>
          </a:bodyPr>
          <a:lstStyle>
            <a:lvl1pPr algn="r" defTabSz="87991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15DB94E-9736-43F5-805F-FEADC00A2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9621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50900"/>
            <a:fld id="{16EC3FBF-B73B-4892-8B1D-EA08DB0D4CF9}" type="slidenum">
              <a:rPr lang="en-US" smtClean="0"/>
              <a:pPr defTabSz="850900"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5DB94E-9736-43F5-805F-FEADC00A2BD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1651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5DB94E-9736-43F5-805F-FEADC00A2BD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1651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5DB94E-9736-43F5-805F-FEADC00A2BD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1651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5DB94E-9736-43F5-805F-FEADC00A2BD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16518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5DB94E-9736-43F5-805F-FEADC00A2BD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16518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50900"/>
            <a:fld id="{F375E055-6574-48BC-896D-9363E18A5DA2}" type="slidenum">
              <a:rPr lang="en-US" smtClean="0"/>
              <a:pPr defTabSz="850900"/>
              <a:t>15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5DB94E-9736-43F5-805F-FEADC00A2BD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1651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5DB94E-9736-43F5-805F-FEADC00A2BD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1651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5DB94E-9736-43F5-805F-FEADC00A2BD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1651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5DB94E-9736-43F5-805F-FEADC00A2BD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1651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5DB94E-9736-43F5-805F-FEADC00A2BD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1651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5DB94E-9736-43F5-805F-FEADC00A2BD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1651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5DB94E-9736-43F5-805F-FEADC00A2BD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1651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5DB94E-9736-43F5-805F-FEADC00A2BD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1651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EAEAE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EAEAEA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2297D-D709-4E4B-A51C-E24DACDE238F}" type="datetime1">
              <a:rPr lang="en-US" smtClean="0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67B2E-E203-4C13-B265-8EBEE1B48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CE860-71FB-4F2F-AF16-929340E3F08E}" type="datetime1">
              <a:rPr lang="en-US" smtClean="0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86AFF-EC29-4D7B-A56A-D68F01783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D7FAB-C53E-45A9-AA18-2CB61723A994}" type="datetime1">
              <a:rPr lang="en-US" smtClean="0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8C999-0C0A-483E-A8F0-EAB1E4AD1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6B207-705A-4E43-AF12-D7876A918E1D}" type="datetime1">
              <a:rPr lang="en-US" smtClean="0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E6BA1-4E86-4E63-BAD9-BD137E471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F2379-ED74-46BC-A960-6D270F1E5E70}" type="datetime1">
              <a:rPr lang="en-US" smtClean="0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48B0D-74F5-423C-9073-F109C00D7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264A9-B110-498E-BC84-D3914F7B692B}" type="datetime1">
              <a:rPr lang="en-US" smtClean="0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DD164-347E-4E94-8BD5-EC4680EBA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BE228-B70C-4594-B3B1-7659822DC40F}" type="datetime1">
              <a:rPr lang="en-US" smtClean="0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B4C4D-97A8-4FE7-8D21-E98CBB73B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98DB6-4558-47B8-9FF9-5094D404E53C}" type="datetime1">
              <a:rPr lang="en-US" smtClean="0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0D3C3-C772-473E-A224-9EA40285E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6DA95-9313-4398-A2FF-A934B4FDEA8E}" type="datetime1">
              <a:rPr lang="en-US" smtClean="0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B0C07-0AD4-48E7-8376-589FE7F78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A7430-7E6F-42B3-B074-E65CBF11FEFB}" type="datetime1">
              <a:rPr lang="en-US" smtClean="0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A5952-8789-4DDD-8B61-0049E1C19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6DD17-DFFD-48DE-BEEC-67EF82CBBADB}" type="datetime1">
              <a:rPr lang="en-US" smtClean="0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EA58D-CC1F-45FD-84AF-0A2EF8ABA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CBD84-1E46-4CF7-83C3-9D00A7C6FB2F}" type="datetime1">
              <a:rPr lang="en-US" smtClean="0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F5FE8-1235-48A4-AACD-C251968DE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27D7EE4C-0C4A-4F5A-B71D-6E05BADCFC71}" type="datetime1">
              <a:rPr lang="en-US" smtClean="0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69DC533-A60B-4E17-9612-68D6B001D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  <p:sldLayoutId id="2147484036" r:id="rId12"/>
  </p:sldLayoutIdLst>
  <p:transition spd="med">
    <p:wipe dir="r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990600" y="3581400"/>
            <a:ext cx="73453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endParaRPr lang="en-US" sz="2800" b="1" i="1">
              <a:solidFill>
                <a:srgbClr val="FF6600"/>
              </a:solidFill>
              <a:latin typeface="Times New Roman" pitchFamily="18" charset="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endParaRPr lang="en-US" sz="2800" b="1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2051" name="Rectangle 2"/>
          <p:cNvSpPr txBox="1">
            <a:spLocks noChangeArrowheads="1"/>
          </p:cNvSpPr>
          <p:nvPr/>
        </p:nvSpPr>
        <p:spPr bwMode="auto">
          <a:xfrm>
            <a:off x="381000" y="5638800"/>
            <a:ext cx="853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id-ID" sz="2800" b="1" dirty="0">
              <a:solidFill>
                <a:srgbClr val="FFC000"/>
              </a:solidFill>
              <a:latin typeface="Calibri" pitchFamily="34" charset="0"/>
            </a:endParaRPr>
          </a:p>
          <a:p>
            <a:pPr eaLnBrk="0" hangingPunct="0"/>
            <a:endParaRPr lang="id-ID" sz="2800" b="1" dirty="0">
              <a:solidFill>
                <a:srgbClr val="FFC000"/>
              </a:solidFill>
              <a:latin typeface="Calibri" pitchFamily="34" charset="0"/>
            </a:endParaRPr>
          </a:p>
          <a:p>
            <a:pPr eaLnBrk="0" hangingPunct="0"/>
            <a:endParaRPr lang="id-ID" sz="2800" b="1" dirty="0">
              <a:solidFill>
                <a:srgbClr val="FFC000"/>
              </a:solidFill>
              <a:latin typeface="Calibri" pitchFamily="34" charset="0"/>
            </a:endParaRPr>
          </a:p>
          <a:p>
            <a:pPr eaLnBrk="0" hangingPunct="0"/>
            <a:endParaRPr lang="id-ID" sz="2800" b="1" dirty="0">
              <a:solidFill>
                <a:srgbClr val="FFC000"/>
              </a:solidFill>
              <a:latin typeface="Calibri" pitchFamily="34" charset="0"/>
            </a:endParaRPr>
          </a:p>
          <a:p>
            <a:pPr algn="r" eaLnBrk="0" hangingPunct="0"/>
            <a:r>
              <a:rPr lang="en-US" sz="2800" b="1" dirty="0">
                <a:solidFill>
                  <a:srgbClr val="FFC000"/>
                </a:solidFill>
                <a:latin typeface="Calibri" pitchFamily="34" charset="0"/>
              </a:rPr>
              <a:t/>
            </a:r>
            <a:br>
              <a:rPr lang="en-US" sz="2800" b="1" dirty="0">
                <a:solidFill>
                  <a:srgbClr val="FFC000"/>
                </a:solidFill>
                <a:latin typeface="Calibri" pitchFamily="34" charset="0"/>
              </a:rPr>
            </a:br>
            <a:r>
              <a:rPr lang="id-ID" sz="1400" dirty="0"/>
              <a:t>DIREKTORAT PEMBINAAN PK</a:t>
            </a:r>
            <a:r>
              <a:rPr lang="en-US" sz="1400" dirty="0"/>
              <a:t> </a:t>
            </a:r>
            <a:r>
              <a:rPr lang="en-US" sz="1400" dirty="0" err="1"/>
              <a:t>BLU</a:t>
            </a:r>
            <a:endParaRPr lang="en-US" sz="1400" dirty="0"/>
          </a:p>
          <a:p>
            <a:pPr algn="r" eaLnBrk="0" hangingPunct="0"/>
            <a:r>
              <a:rPr lang="en-US" sz="1400" dirty="0" err="1"/>
              <a:t>DIREKTORAT</a:t>
            </a:r>
            <a:r>
              <a:rPr lang="en-US" sz="1400" dirty="0"/>
              <a:t> </a:t>
            </a:r>
            <a:r>
              <a:rPr lang="en-US" sz="1400" dirty="0" err="1"/>
              <a:t>JENDERAL</a:t>
            </a:r>
            <a:r>
              <a:rPr lang="en-US" sz="1400" dirty="0"/>
              <a:t> </a:t>
            </a:r>
            <a:r>
              <a:rPr lang="en-US" sz="1400" dirty="0" err="1" smtClean="0"/>
              <a:t>PERBENDAHARAAN</a:t>
            </a:r>
            <a:endParaRPr lang="en-US" sz="1400" dirty="0" smtClean="0"/>
          </a:p>
          <a:p>
            <a:pPr algn="r" eaLnBrk="0" hangingPunct="0"/>
            <a:r>
              <a:rPr lang="en-US" sz="1400" dirty="0" smtClean="0"/>
              <a:t>Jakarta, </a:t>
            </a:r>
            <a:r>
              <a:rPr lang="id-ID" sz="1400" dirty="0" smtClean="0"/>
              <a:t> 27 </a:t>
            </a:r>
            <a:r>
              <a:rPr lang="en-US" sz="1400" dirty="0" smtClean="0"/>
              <a:t>November 201</a:t>
            </a:r>
            <a:r>
              <a:rPr lang="id-ID" sz="1400" dirty="0" smtClean="0"/>
              <a:t>2</a:t>
            </a:r>
            <a:endParaRPr lang="en-US" sz="1400" dirty="0"/>
          </a:p>
          <a:p>
            <a:pPr algn="r" eaLnBrk="0" hangingPunct="0"/>
            <a:endParaRPr lang="id-ID" sz="1400" dirty="0"/>
          </a:p>
        </p:txBody>
      </p:sp>
      <p:pic>
        <p:nvPicPr>
          <p:cNvPr id="2055" name="Picture 3" descr="Logo Depkeu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04800"/>
            <a:ext cx="10668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00084" y="1752600"/>
            <a:ext cx="88392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en-US" sz="4000" b="1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PENYUSUNAN LAPORAN DEWA</a:t>
            </a:r>
            <a:r>
              <a:rPr lang="id-ID" sz="4000" b="1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N PENGAWA</a:t>
            </a:r>
            <a:r>
              <a:rPr lang="en-US" sz="4000" b="1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S BLU</a:t>
            </a:r>
            <a:endParaRPr lang="id-ID" sz="4000" b="1" dirty="0">
              <a:solidFill>
                <a:schemeClr val="bg1"/>
              </a:solidFill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Horizontal Scroll 22"/>
          <p:cNvSpPr/>
          <p:nvPr/>
        </p:nvSpPr>
        <p:spPr bwMode="auto">
          <a:xfrm>
            <a:off x="-1219200" y="838200"/>
            <a:ext cx="11201400" cy="838200"/>
          </a:xfrm>
          <a:prstGeom prst="flowChartPredefinedProcess">
            <a:avLst/>
          </a:prstGeo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d-ID" sz="28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24600"/>
            <a:ext cx="457200" cy="457200"/>
          </a:xfrm>
        </p:spPr>
        <p:txBody>
          <a:bodyPr/>
          <a:lstStyle/>
          <a:p>
            <a:pPr>
              <a:defRPr/>
            </a:pPr>
            <a:fld id="{B3F2C471-0208-430F-8FD8-7FD5A1772CB3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4" name="Snip Single Corner Rectangle 23"/>
          <p:cNvSpPr/>
          <p:nvPr/>
        </p:nvSpPr>
        <p:spPr bwMode="auto">
          <a:xfrm>
            <a:off x="228600" y="533400"/>
            <a:ext cx="8686800" cy="68580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93688" lvl="1" indent="-293688" algn="ctr">
              <a:defRPr/>
            </a:pPr>
            <a:r>
              <a:rPr lang="id-ID" sz="3200" b="1" dirty="0" smtClean="0">
                <a:solidFill>
                  <a:srgbClr val="C00000"/>
                </a:solidFill>
                <a:latin typeface="Verdana" pitchFamily="34" charset="0"/>
              </a:rPr>
              <a:t>SISTEMATIKA LAPORAN DEWAS ..5</a:t>
            </a:r>
            <a:endParaRPr lang="en-US" sz="32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5" name="Snip Single Corner Rectangle 23"/>
          <p:cNvSpPr/>
          <p:nvPr/>
        </p:nvSpPr>
        <p:spPr bwMode="auto">
          <a:xfrm>
            <a:off x="533400" y="1752600"/>
            <a:ext cx="8382000" cy="457200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1" indent="-457200">
              <a:spcBef>
                <a:spcPts val="1200"/>
              </a:spcBef>
              <a:buFont typeface="+mj-lt"/>
              <a:buAutoNum type="arabicPeriod" startAt="3"/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PELAKSANAAN PENGAWASAN</a:t>
            </a:r>
          </a:p>
          <a:p>
            <a:pPr lvl="2" indent="-457200">
              <a:spcBef>
                <a:spcPts val="1200"/>
              </a:spcBef>
              <a:buFont typeface="+mj-lt"/>
              <a:buAutoNum type="alphaLcPeriod"/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Daftar Kegiatan Pengawasan selama periode pengawasan</a:t>
            </a:r>
          </a:p>
          <a:p>
            <a:pPr lvl="2" indent="-457200">
              <a:spcBef>
                <a:spcPts val="1200"/>
              </a:spcBef>
              <a:defRPr/>
            </a:pPr>
            <a:r>
              <a:rPr lang="id-ID" sz="2000" dirty="0" smtClean="0">
                <a:solidFill>
                  <a:schemeClr val="tx1"/>
                </a:solidFill>
                <a:latin typeface="Verdana" pitchFamily="34" charset="0"/>
              </a:rPr>
              <a:t>	Harus mencantumkan rinci </a:t>
            </a:r>
            <a:r>
              <a:rPr lang="id-ID" sz="2000" dirty="0" smtClean="0">
                <a:solidFill>
                  <a:srgbClr val="7030A0"/>
                </a:solidFill>
                <a:latin typeface="Verdana" pitchFamily="34" charset="0"/>
              </a:rPr>
              <a:t>kegiatan pengawasan </a:t>
            </a:r>
            <a:r>
              <a:rPr lang="id-ID" sz="2000" dirty="0" smtClean="0">
                <a:solidFill>
                  <a:schemeClr val="tx1"/>
                </a:solidFill>
                <a:latin typeface="Verdana" pitchFamily="34" charset="0"/>
              </a:rPr>
              <a:t> per periode laporan pengawasan (waktu, yang bertugas, tujuan, dan hasil).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Notulensi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rapat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dewas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dapat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digunakan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lampiran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laporan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.</a:t>
            </a:r>
            <a:endParaRPr lang="id-ID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2" indent="-457200">
              <a:spcBef>
                <a:spcPts val="1200"/>
              </a:spcBef>
              <a:buFont typeface="+mj-lt"/>
              <a:buAutoNum type="alphaLcPeriod" startAt="2"/>
              <a:defRPr/>
            </a:pPr>
            <a:r>
              <a:rPr lang="id-ID" sz="1800" b="1" dirty="0" smtClean="0">
                <a:solidFill>
                  <a:schemeClr val="tx1"/>
                </a:solidFill>
                <a:latin typeface="Verdana" pitchFamily="34" charset="0"/>
              </a:rPr>
              <a:t>Materi dan Hasil Pengawasan</a:t>
            </a:r>
          </a:p>
          <a:p>
            <a:pPr lvl="2" indent="-457200">
              <a:spcBef>
                <a:spcPts val="1200"/>
              </a:spcBef>
              <a:defRPr/>
            </a:pPr>
            <a:r>
              <a:rPr lang="id-ID" sz="1800" b="1" dirty="0" smtClean="0">
                <a:solidFill>
                  <a:schemeClr val="tx1"/>
                </a:solidFill>
                <a:latin typeface="Verdana" pitchFamily="34" charset="0"/>
              </a:rPr>
              <a:t>	</a:t>
            </a:r>
            <a:r>
              <a:rPr lang="id-ID" sz="1800" dirty="0" smtClean="0">
                <a:solidFill>
                  <a:schemeClr val="tx1"/>
                </a:solidFill>
                <a:latin typeface="Verdana" pitchFamily="34" charset="0"/>
              </a:rPr>
              <a:t>2 materi yang dinilai yaitu </a:t>
            </a:r>
            <a:r>
              <a:rPr lang="id-ID" sz="1800" dirty="0" smtClean="0">
                <a:solidFill>
                  <a:srgbClr val="7030A0"/>
                </a:solidFill>
                <a:latin typeface="Verdana" pitchFamily="34" charset="0"/>
              </a:rPr>
              <a:t>Renstra BLU dan RBA BLU. </a:t>
            </a:r>
          </a:p>
          <a:p>
            <a:pPr lvl="2" indent="-457200">
              <a:spcBef>
                <a:spcPts val="1200"/>
              </a:spcBef>
              <a:defRPr/>
            </a:pPr>
            <a:r>
              <a:rPr lang="id-ID" sz="1800" dirty="0" smtClean="0">
                <a:solidFill>
                  <a:schemeClr val="tx1"/>
                </a:solidFill>
                <a:latin typeface="Verdana" pitchFamily="34" charset="0"/>
              </a:rPr>
              <a:t>	4 komponen hasil pengawasan yang harus ada : </a:t>
            </a:r>
            <a:r>
              <a:rPr lang="id-ID" sz="1800" dirty="0" smtClean="0">
                <a:solidFill>
                  <a:srgbClr val="7030A0"/>
                </a:solidFill>
                <a:latin typeface="Verdana" pitchFamily="34" charset="0"/>
              </a:rPr>
              <a:t>Penilaian, Implementasi, Kendala, Tindak Lanjut.</a:t>
            </a:r>
            <a:r>
              <a:rPr lang="id-ID" sz="2000" b="1" dirty="0" smtClean="0">
                <a:solidFill>
                  <a:srgbClr val="7030A0"/>
                </a:solidFill>
                <a:latin typeface="Verdana" pitchFamily="34" charset="0"/>
              </a:rPr>
              <a:t> </a:t>
            </a:r>
          </a:p>
          <a:p>
            <a:pPr lvl="2" indent="-457200">
              <a:spcBef>
                <a:spcPts val="1200"/>
              </a:spcBef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c......</a:t>
            </a:r>
          </a:p>
          <a:p>
            <a:pPr lvl="2" indent="-457200">
              <a:spcBef>
                <a:spcPts val="1200"/>
              </a:spcBef>
              <a:defRPr/>
            </a:pPr>
            <a:endParaRPr lang="id-ID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 startAt="3"/>
              <a:defRPr/>
            </a:pPr>
            <a:endParaRPr lang="en-US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 startAt="3"/>
              <a:defRPr/>
            </a:pPr>
            <a:endParaRPr lang="en-US" b="1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Horizontal Scroll 22"/>
          <p:cNvSpPr/>
          <p:nvPr/>
        </p:nvSpPr>
        <p:spPr bwMode="auto">
          <a:xfrm>
            <a:off x="-1219200" y="838200"/>
            <a:ext cx="11201400" cy="838200"/>
          </a:xfrm>
          <a:prstGeom prst="flowChartPredefinedProcess">
            <a:avLst/>
          </a:prstGeo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d-ID" sz="28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24600"/>
            <a:ext cx="457200" cy="457200"/>
          </a:xfrm>
        </p:spPr>
        <p:txBody>
          <a:bodyPr/>
          <a:lstStyle/>
          <a:p>
            <a:pPr>
              <a:defRPr/>
            </a:pPr>
            <a:fld id="{B3F2C471-0208-430F-8FD8-7FD5A1772CB3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4" name="Snip Single Corner Rectangle 23"/>
          <p:cNvSpPr/>
          <p:nvPr/>
        </p:nvSpPr>
        <p:spPr bwMode="auto">
          <a:xfrm>
            <a:off x="457200" y="457200"/>
            <a:ext cx="8458200" cy="68580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93688" lvl="1" indent="-293688" algn="ctr">
              <a:defRPr/>
            </a:pPr>
            <a:r>
              <a:rPr lang="id-ID" sz="3200" b="1" dirty="0" smtClean="0">
                <a:solidFill>
                  <a:srgbClr val="C00000"/>
                </a:solidFill>
                <a:latin typeface="Verdana" pitchFamily="34" charset="0"/>
              </a:rPr>
              <a:t>SISTEMATIKA LAPORAN DEWAS ..6</a:t>
            </a:r>
            <a:endParaRPr lang="en-US" sz="32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5" name="Snip Single Corner Rectangle 23"/>
          <p:cNvSpPr/>
          <p:nvPr/>
        </p:nvSpPr>
        <p:spPr bwMode="auto">
          <a:xfrm>
            <a:off x="533400" y="1295400"/>
            <a:ext cx="8382000" cy="502920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2" indent="-457200">
              <a:spcBef>
                <a:spcPts val="600"/>
              </a:spcBef>
              <a:buFont typeface="+mj-lt"/>
              <a:buAutoNum type="alphaLcPeriod" startAt="3"/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Penilaian Kinerja</a:t>
            </a:r>
          </a:p>
          <a:p>
            <a:pPr lvl="2" indent="-457200">
              <a:spcBef>
                <a:spcPts val="600"/>
              </a:spcBef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	</a:t>
            </a:r>
            <a:r>
              <a:rPr lang="id-ID" sz="2000" dirty="0" smtClean="0">
                <a:solidFill>
                  <a:schemeClr val="tx1"/>
                </a:solidFill>
                <a:latin typeface="Verdana" pitchFamily="34" charset="0"/>
              </a:rPr>
              <a:t>yaitu menilai </a:t>
            </a:r>
            <a:r>
              <a:rPr lang="id-ID" sz="2000" dirty="0" smtClean="0">
                <a:solidFill>
                  <a:srgbClr val="7030A0"/>
                </a:solidFill>
                <a:latin typeface="Verdana" pitchFamily="34" charset="0"/>
              </a:rPr>
              <a:t>capaian</a:t>
            </a:r>
            <a:r>
              <a:rPr lang="id-ID" sz="2000" dirty="0" smtClean="0">
                <a:solidFill>
                  <a:schemeClr val="tx1"/>
                </a:solidFill>
                <a:latin typeface="Verdana" pitchFamily="34" charset="0"/>
              </a:rPr>
              <a:t> realisasi kinerja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baik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teknis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maupun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keuangan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id-ID" sz="2000" dirty="0" smtClean="0">
                <a:solidFill>
                  <a:schemeClr val="tx1"/>
                </a:solidFill>
                <a:latin typeface="Verdana" pitchFamily="34" charset="0"/>
              </a:rPr>
              <a:t>dengan </a:t>
            </a:r>
            <a:r>
              <a:rPr lang="id-ID" sz="2000" dirty="0" smtClean="0">
                <a:solidFill>
                  <a:srgbClr val="7030A0"/>
                </a:solidFill>
                <a:latin typeface="Verdana" pitchFamily="34" charset="0"/>
              </a:rPr>
              <a:t>target</a:t>
            </a:r>
            <a:r>
              <a:rPr lang="id-ID" sz="2000" dirty="0" smtClean="0">
                <a:solidFill>
                  <a:schemeClr val="tx1"/>
                </a:solidFill>
                <a:latin typeface="Verdana" pitchFamily="34" charset="0"/>
              </a:rPr>
              <a:t> kinerjanya.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endParaRPr lang="id-ID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2" indent="-457200">
              <a:spcBef>
                <a:spcPts val="600"/>
              </a:spcBef>
              <a:buFont typeface="+mj-lt"/>
              <a:buAutoNum type="alphaLcPeriod" startAt="4"/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Penilaian Ketaatan atas Peraturan</a:t>
            </a:r>
          </a:p>
          <a:p>
            <a:pPr lvl="2" indent="-457200">
              <a:spcBef>
                <a:spcPts val="600"/>
              </a:spcBef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	</a:t>
            </a:r>
            <a:r>
              <a:rPr lang="id-ID" sz="2000" dirty="0" smtClean="0">
                <a:solidFill>
                  <a:schemeClr val="tx1"/>
                </a:solidFill>
                <a:latin typeface="Verdana" pitchFamily="34" charset="0"/>
              </a:rPr>
              <a:t>yaitu penilaian terhadap seluruh peraturan yang melandasi siklus BLU </a:t>
            </a:r>
            <a:r>
              <a:rPr lang="id-ID" sz="2000" dirty="0" smtClean="0">
                <a:solidFill>
                  <a:srgbClr val="7030A0"/>
                </a:solidFill>
                <a:latin typeface="Verdana" pitchFamily="34" charset="0"/>
              </a:rPr>
              <a:t>mulai dari</a:t>
            </a:r>
            <a:r>
              <a:rPr lang="id-ID" sz="2000" dirty="0" smtClean="0">
                <a:solidFill>
                  <a:schemeClr val="tx1"/>
                </a:solidFill>
                <a:latin typeface="Verdana" pitchFamily="34" charset="0"/>
              </a:rPr>
              <a:t> perencanaan, operasional, dan pelaporan serta pertanggungjawaban, </a:t>
            </a:r>
            <a:r>
              <a:rPr lang="id-ID" sz="2000" dirty="0" smtClean="0">
                <a:solidFill>
                  <a:srgbClr val="7030A0"/>
                </a:solidFill>
                <a:latin typeface="Verdana" pitchFamily="34" charset="0"/>
              </a:rPr>
              <a:t>meliputi </a:t>
            </a:r>
            <a:r>
              <a:rPr lang="id-ID" sz="2000" dirty="0" smtClean="0">
                <a:solidFill>
                  <a:schemeClr val="tx1"/>
                </a:solidFill>
                <a:latin typeface="Verdana" pitchFamily="34" charset="0"/>
              </a:rPr>
              <a:t>UU, PP, Peraturan Menteri, SK Menteri, Peraturan Menkeu, Peraturan Dirjen, Peraturan Dirjen Perbendaharaan, dll.</a:t>
            </a:r>
          </a:p>
          <a:p>
            <a:pPr lvl="2" indent="-457200">
              <a:spcBef>
                <a:spcPts val="600"/>
              </a:spcBef>
              <a:buFont typeface="+mj-lt"/>
              <a:buAutoNum type="alphaLcPeriod" startAt="5"/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Penilaian atas Tindak Lanjut Hasil Pengawasan Sebelumnya</a:t>
            </a:r>
          </a:p>
          <a:p>
            <a:pPr lvl="2" indent="-457200">
              <a:spcBef>
                <a:spcPts val="600"/>
              </a:spcBef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	</a:t>
            </a:r>
            <a:r>
              <a:rPr lang="id-ID" sz="2000" dirty="0" smtClean="0">
                <a:solidFill>
                  <a:schemeClr val="tx1"/>
                </a:solidFill>
                <a:latin typeface="Verdana" pitchFamily="34" charset="0"/>
              </a:rPr>
              <a:t>yaitu menilai tindak lanjut Pejabat Pengelola BLU atas saran dan Rekomendasi Dewas pada periode sebelumnya</a:t>
            </a:r>
          </a:p>
          <a:p>
            <a:pPr lvl="2" indent="-457200">
              <a:spcBef>
                <a:spcPts val="600"/>
              </a:spcBef>
              <a:defRPr/>
            </a:pPr>
            <a:endParaRPr lang="id-ID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600"/>
              </a:spcBef>
              <a:buFont typeface="+mj-lt"/>
              <a:buAutoNum type="arabicPeriod" startAt="2"/>
              <a:defRPr/>
            </a:pPr>
            <a:endParaRPr lang="en-US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600"/>
              </a:spcBef>
              <a:buFont typeface="+mj-lt"/>
              <a:buAutoNum type="arabicPeriod" startAt="2"/>
              <a:defRPr/>
            </a:pPr>
            <a:endParaRPr lang="en-US" b="1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Horizontal Scroll 22"/>
          <p:cNvSpPr/>
          <p:nvPr/>
        </p:nvSpPr>
        <p:spPr bwMode="auto">
          <a:xfrm>
            <a:off x="-1219200" y="838200"/>
            <a:ext cx="11201400" cy="838200"/>
          </a:xfrm>
          <a:prstGeom prst="flowChartPredefinedProcess">
            <a:avLst/>
          </a:prstGeo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d-ID" sz="28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24600"/>
            <a:ext cx="457200" cy="457200"/>
          </a:xfrm>
        </p:spPr>
        <p:txBody>
          <a:bodyPr/>
          <a:lstStyle/>
          <a:p>
            <a:pPr>
              <a:defRPr/>
            </a:pPr>
            <a:fld id="{B3F2C471-0208-430F-8FD8-7FD5A1772CB3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4" name="Snip Single Corner Rectangle 23"/>
          <p:cNvSpPr/>
          <p:nvPr/>
        </p:nvSpPr>
        <p:spPr bwMode="auto">
          <a:xfrm>
            <a:off x="228600" y="877437"/>
            <a:ext cx="8686800" cy="68580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93688" lvl="1" indent="-293688" algn="ctr">
              <a:defRPr/>
            </a:pPr>
            <a:r>
              <a:rPr lang="id-ID" sz="3200" b="1" dirty="0" smtClean="0">
                <a:solidFill>
                  <a:srgbClr val="C00000"/>
                </a:solidFill>
                <a:latin typeface="Verdana" pitchFamily="34" charset="0"/>
              </a:rPr>
              <a:t>SISTEMATIKA LAPORAN DEWAS ..7</a:t>
            </a:r>
            <a:endParaRPr lang="en-US" sz="32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5" name="Snip Single Corner Rectangle 23"/>
          <p:cNvSpPr/>
          <p:nvPr/>
        </p:nvSpPr>
        <p:spPr bwMode="auto">
          <a:xfrm>
            <a:off x="533400" y="2209800"/>
            <a:ext cx="8382000" cy="373380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1" indent="-457200">
              <a:spcBef>
                <a:spcPts val="1200"/>
              </a:spcBef>
              <a:buFont typeface="+mj-lt"/>
              <a:buAutoNum type="arabicPeriod" startAt="4"/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S</a:t>
            </a: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impulan </a:t>
            </a: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dan Rekomendasi</a:t>
            </a:r>
          </a:p>
          <a:p>
            <a:pPr lvl="2" indent="-457200">
              <a:spcBef>
                <a:spcPts val="1200"/>
              </a:spcBef>
              <a:buFont typeface="+mj-lt"/>
              <a:buAutoNum type="alphaLcPeriod"/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S</a:t>
            </a: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impulan</a:t>
            </a:r>
            <a:endParaRPr lang="id-ID" sz="20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2" indent="-457200">
              <a:spcBef>
                <a:spcPts val="1200"/>
              </a:spcBef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	merupakan </a:t>
            </a: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simpulan </a:t>
            </a: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dari </a:t>
            </a:r>
            <a:r>
              <a:rPr lang="id-ID" sz="2000" b="1" dirty="0" smtClean="0">
                <a:solidFill>
                  <a:srgbClr val="7030A0"/>
                </a:solidFill>
                <a:latin typeface="Verdana" pitchFamily="34" charset="0"/>
              </a:rPr>
              <a:t>keseluruhan</a:t>
            </a: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 penilaian terhadap BLU selama periode pengawasan	</a:t>
            </a:r>
          </a:p>
          <a:p>
            <a:pPr lvl="2" indent="-457200">
              <a:spcBef>
                <a:spcPts val="1200"/>
              </a:spcBef>
              <a:buFont typeface="+mj-lt"/>
              <a:buAutoNum type="alphaLcPeriod" startAt="2"/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Rekomendasi</a:t>
            </a:r>
          </a:p>
          <a:p>
            <a:pPr lvl="2" indent="-457200">
              <a:spcBef>
                <a:spcPts val="1200"/>
              </a:spcBef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	yaitu rekomendasi dari hasil pengawasan periode </a:t>
            </a:r>
            <a:r>
              <a:rPr lang="id-ID" sz="2000" b="1" u="sng" dirty="0" smtClean="0">
                <a:solidFill>
                  <a:schemeClr val="tx1"/>
                </a:solidFill>
                <a:latin typeface="Verdana" pitchFamily="34" charset="0"/>
              </a:rPr>
              <a:t>berjalan</a:t>
            </a: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, dan rekomendasi hasil pengawasan laporan </a:t>
            </a:r>
            <a:r>
              <a:rPr lang="id-ID" sz="2000" b="1" u="sng" dirty="0" smtClean="0">
                <a:solidFill>
                  <a:schemeClr val="tx1"/>
                </a:solidFill>
                <a:latin typeface="Verdana" pitchFamily="34" charset="0"/>
              </a:rPr>
              <a:t>sebelumnya</a:t>
            </a: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 yang belum ditindaklanjuti.</a:t>
            </a:r>
            <a:r>
              <a:rPr lang="id-ID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</a:p>
          <a:p>
            <a:pPr lvl="2" indent="-457200">
              <a:spcBef>
                <a:spcPts val="1200"/>
              </a:spcBef>
              <a:defRPr/>
            </a:pPr>
            <a:endParaRPr lang="id-ID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 startAt="4"/>
              <a:defRPr/>
            </a:pPr>
            <a:endParaRPr lang="en-US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 startAt="4"/>
              <a:defRPr/>
            </a:pPr>
            <a:endParaRPr lang="en-US" b="1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Horizontal Scroll 22"/>
          <p:cNvSpPr/>
          <p:nvPr/>
        </p:nvSpPr>
        <p:spPr bwMode="auto">
          <a:xfrm>
            <a:off x="-1219200" y="838200"/>
            <a:ext cx="11201400" cy="838200"/>
          </a:xfrm>
          <a:prstGeom prst="flowChartPredefinedProcess">
            <a:avLst/>
          </a:prstGeo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d-ID" sz="28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24600"/>
            <a:ext cx="457200" cy="457200"/>
          </a:xfrm>
        </p:spPr>
        <p:txBody>
          <a:bodyPr/>
          <a:lstStyle/>
          <a:p>
            <a:pPr>
              <a:defRPr/>
            </a:pPr>
            <a:fld id="{B3F2C471-0208-430F-8FD8-7FD5A1772CB3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" name="Snip Single Corner Rectangle 23"/>
          <p:cNvSpPr/>
          <p:nvPr/>
        </p:nvSpPr>
        <p:spPr bwMode="auto">
          <a:xfrm>
            <a:off x="228600" y="877437"/>
            <a:ext cx="8686800" cy="68580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93688" lvl="1" indent="-293688" algn="ctr">
              <a:defRPr/>
            </a:pPr>
            <a:r>
              <a:rPr lang="id-ID" sz="3200" b="1" dirty="0" smtClean="0">
                <a:solidFill>
                  <a:srgbClr val="C00000"/>
                </a:solidFill>
                <a:latin typeface="Verdana" pitchFamily="34" charset="0"/>
              </a:rPr>
              <a:t>PENANDATANGAN LAPORAN DEWAS</a:t>
            </a:r>
            <a:endParaRPr lang="en-US" sz="32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5" name="Snip Single Corner Rectangle 23"/>
          <p:cNvSpPr/>
          <p:nvPr/>
        </p:nvSpPr>
        <p:spPr bwMode="auto">
          <a:xfrm>
            <a:off x="533400" y="2209800"/>
            <a:ext cx="8382000" cy="373380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indent="-457200" algn="just">
              <a:spcBef>
                <a:spcPts val="1200"/>
              </a:spcBef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Laporan Dewas ditandatangani oleh Ketua dan seluruh Anggota sebagai bentuk :</a:t>
            </a:r>
          </a:p>
          <a:p>
            <a:pPr lvl="1" indent="-457200" algn="just">
              <a:spcBef>
                <a:spcPts val="1200"/>
              </a:spcBef>
              <a:buFont typeface="+mj-lt"/>
              <a:buAutoNum type="arabicPeriod"/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tanggung jawab </a:t>
            </a:r>
            <a:r>
              <a:rPr lang="id-ID" sz="2000" b="1" dirty="0" smtClean="0">
                <a:solidFill>
                  <a:srgbClr val="7030A0"/>
                </a:solidFill>
                <a:latin typeface="Verdana" pitchFamily="34" charset="0"/>
              </a:rPr>
              <a:t>dedikasi</a:t>
            </a: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 pelaksanaan tugas pengawasan terhadap BLU sesuai ruang lingkup batasan dan; </a:t>
            </a:r>
          </a:p>
          <a:p>
            <a:pPr lvl="1" indent="-457200" algn="just">
              <a:spcBef>
                <a:spcPts val="1200"/>
              </a:spcBef>
              <a:buFont typeface="+mj-lt"/>
              <a:buAutoNum type="arabicPeriod"/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tanggung jawab </a:t>
            </a:r>
            <a:r>
              <a:rPr lang="id-ID" sz="2000" b="1" dirty="0" smtClean="0">
                <a:solidFill>
                  <a:srgbClr val="7030A0"/>
                </a:solidFill>
                <a:latin typeface="Verdana" pitchFamily="34" charset="0"/>
              </a:rPr>
              <a:t>hukum</a:t>
            </a: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 dalam penilaian aspek kepatuhan BLU. </a:t>
            </a:r>
            <a:endParaRPr lang="id-ID" sz="18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defRPr/>
            </a:pPr>
            <a:endParaRPr lang="id-ID" sz="18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0" lvl="1">
              <a:spcBef>
                <a:spcPts val="1200"/>
              </a:spcBef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Hal tersebut sesuai dengan ketentuan persyaratan untuk menjadi Dewan Pengawas BLU.</a:t>
            </a:r>
          </a:p>
          <a:p>
            <a:pPr lvl="2" indent="-457200">
              <a:spcBef>
                <a:spcPts val="1200"/>
              </a:spcBef>
              <a:defRPr/>
            </a:pPr>
            <a:endParaRPr lang="id-ID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 startAt="4"/>
              <a:defRPr/>
            </a:pPr>
            <a:endParaRPr lang="en-US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 startAt="4"/>
              <a:defRPr/>
            </a:pPr>
            <a:endParaRPr lang="en-US" b="1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Horizontal Scroll 22"/>
          <p:cNvSpPr/>
          <p:nvPr/>
        </p:nvSpPr>
        <p:spPr bwMode="auto">
          <a:xfrm>
            <a:off x="-1219200" y="838200"/>
            <a:ext cx="11201400" cy="838200"/>
          </a:xfrm>
          <a:prstGeom prst="flowChartPredefinedProcess">
            <a:avLst/>
          </a:prstGeo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d-ID" sz="28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24600"/>
            <a:ext cx="457200" cy="457200"/>
          </a:xfrm>
        </p:spPr>
        <p:txBody>
          <a:bodyPr/>
          <a:lstStyle/>
          <a:p>
            <a:pPr>
              <a:defRPr/>
            </a:pPr>
            <a:fld id="{B3F2C471-0208-430F-8FD8-7FD5A1772CB3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4" name="Snip Single Corner Rectangle 23"/>
          <p:cNvSpPr/>
          <p:nvPr/>
        </p:nvSpPr>
        <p:spPr bwMode="auto">
          <a:xfrm>
            <a:off x="228600" y="877437"/>
            <a:ext cx="8686800" cy="68580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93688" lvl="1" indent="-293688" algn="ctr">
              <a:defRPr/>
            </a:pPr>
            <a:r>
              <a:rPr lang="id-ID" sz="3200" b="1" dirty="0" smtClean="0">
                <a:solidFill>
                  <a:srgbClr val="C00000"/>
                </a:solidFill>
                <a:latin typeface="Verdana" pitchFamily="34" charset="0"/>
              </a:rPr>
              <a:t>WAKTU PENYAMPAIAN</a:t>
            </a:r>
            <a:endParaRPr lang="en-US" sz="32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5" name="Snip Single Corner Rectangle 23"/>
          <p:cNvSpPr/>
          <p:nvPr/>
        </p:nvSpPr>
        <p:spPr bwMode="auto">
          <a:xfrm>
            <a:off x="533400" y="2209800"/>
            <a:ext cx="8382000" cy="373380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1" indent="-457200">
              <a:spcBef>
                <a:spcPts val="1200"/>
              </a:spcBef>
              <a:defRPr/>
            </a:pPr>
            <a:r>
              <a:rPr lang="id-ID" sz="1800" b="1" dirty="0" smtClean="0">
                <a:solidFill>
                  <a:schemeClr val="tx1"/>
                </a:solidFill>
                <a:latin typeface="Verdana" pitchFamily="34" charset="0"/>
              </a:rPr>
              <a:t>Semester  	: paling lambat 30 hari </a:t>
            </a:r>
          </a:p>
          <a:p>
            <a:pPr lvl="1" indent="-457200">
              <a:spcBef>
                <a:spcPts val="1200"/>
              </a:spcBef>
              <a:defRPr/>
            </a:pPr>
            <a:r>
              <a:rPr lang="id-ID" sz="1800" b="1" dirty="0" smtClean="0">
                <a:solidFill>
                  <a:schemeClr val="tx1"/>
                </a:solidFill>
                <a:latin typeface="Verdana" pitchFamily="34" charset="0"/>
              </a:rPr>
              <a:t>Akhir tahun 	: paling lambat 40 hari</a:t>
            </a:r>
            <a:endParaRPr lang="id-ID" sz="20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defRPr/>
            </a:pPr>
            <a:endParaRPr lang="id-ID" sz="20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 algn="ctr">
              <a:spcBef>
                <a:spcPts val="1200"/>
              </a:spcBef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Disampaikan kepada :</a:t>
            </a:r>
          </a:p>
          <a:p>
            <a:pPr lvl="1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Menteri/Pimpinan Lembaga</a:t>
            </a:r>
            <a:r>
              <a:rPr lang="id-ID" sz="1800" b="1" dirty="0" smtClean="0">
                <a:solidFill>
                  <a:schemeClr val="tx1"/>
                </a:solidFill>
                <a:latin typeface="Verdana" pitchFamily="34" charset="0"/>
              </a:rPr>
              <a:t>, yang membawahi BLU, sebagai alat pertanggungjawaban linier organisasi sesuai kewenangannya.</a:t>
            </a:r>
          </a:p>
          <a:p>
            <a:pPr lvl="1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Menteri Keuangan</a:t>
            </a:r>
            <a:r>
              <a:rPr lang="id-ID" sz="1800" b="1" dirty="0" smtClean="0">
                <a:solidFill>
                  <a:schemeClr val="tx1"/>
                </a:solidFill>
                <a:latin typeface="Verdana" pitchFamily="34" charset="0"/>
              </a:rPr>
              <a:t>, sebagai alat evaluasi Menteri Keuangan sesuai kewenangannya, termasuk pencabutan BLU. </a:t>
            </a:r>
            <a:endParaRPr lang="id-ID" sz="20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2" indent="-457200">
              <a:spcBef>
                <a:spcPts val="1200"/>
              </a:spcBef>
              <a:defRPr/>
            </a:pPr>
            <a:endParaRPr lang="id-ID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 startAt="4"/>
              <a:defRPr/>
            </a:pPr>
            <a:endParaRPr lang="en-US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 startAt="4"/>
              <a:defRPr/>
            </a:pPr>
            <a:endParaRPr lang="en-US" b="1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2057400"/>
            <a:ext cx="7772400" cy="2133600"/>
          </a:xfrm>
        </p:spPr>
        <p:txBody>
          <a:bodyPr/>
          <a:lstStyle/>
          <a:p>
            <a:r>
              <a:rPr lang="en-US" i="1" smtClean="0">
                <a:solidFill>
                  <a:srgbClr val="FF6600"/>
                </a:solidFill>
              </a:rPr>
              <a:t>Terima Kasih</a:t>
            </a:r>
            <a:endParaRPr lang="en-US" smtClean="0"/>
          </a:p>
        </p:txBody>
      </p:sp>
      <p:pic>
        <p:nvPicPr>
          <p:cNvPr id="23555" name="Picture 5" descr="Dove-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962400"/>
            <a:ext cx="2311400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6" descr="Dove-02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943600" y="1143000"/>
            <a:ext cx="2311400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7" descr="Dove-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42950" y="609600"/>
            <a:ext cx="8255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7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0"/>
                            </p:stCondLst>
                            <p:childTnLst>
                              <p:par>
                                <p:cTn id="2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361 0.01758 L 0.32361 0.3506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Horizontal Scroll 22"/>
          <p:cNvSpPr/>
          <p:nvPr/>
        </p:nvSpPr>
        <p:spPr bwMode="auto">
          <a:xfrm>
            <a:off x="-1219200" y="838200"/>
            <a:ext cx="11201400" cy="838200"/>
          </a:xfrm>
          <a:prstGeom prst="flowChartPredefinedProcess">
            <a:avLst/>
          </a:prstGeo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d-ID" sz="28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24600"/>
            <a:ext cx="457200" cy="457200"/>
          </a:xfrm>
        </p:spPr>
        <p:txBody>
          <a:bodyPr/>
          <a:lstStyle/>
          <a:p>
            <a:pPr>
              <a:defRPr/>
            </a:pPr>
            <a:fld id="{B3F2C471-0208-430F-8FD8-7FD5A1772CB3}" type="slidenum">
              <a:rPr lang="en-US" sz="1800" b="1"/>
              <a:pPr>
                <a:defRPr/>
              </a:pPr>
              <a:t>2</a:t>
            </a:fld>
            <a:endParaRPr lang="en-US" sz="1800" b="1" dirty="0"/>
          </a:p>
        </p:txBody>
      </p:sp>
      <p:sp>
        <p:nvSpPr>
          <p:cNvPr id="14" name="Snip Single Corner Rectangle 23"/>
          <p:cNvSpPr/>
          <p:nvPr/>
        </p:nvSpPr>
        <p:spPr bwMode="auto">
          <a:xfrm>
            <a:off x="228600" y="877437"/>
            <a:ext cx="8686800" cy="68580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93688" lvl="1" indent="-293688">
              <a:defRPr/>
            </a:pPr>
            <a:r>
              <a:rPr lang="id-ID" sz="3200" b="1" dirty="0" smtClean="0">
                <a:solidFill>
                  <a:schemeClr val="tx1"/>
                </a:solidFill>
                <a:latin typeface="Verdana" pitchFamily="34" charset="0"/>
              </a:rPr>
              <a:t>Sesi ini menjelaskan :</a:t>
            </a:r>
            <a:endParaRPr lang="en-US" sz="32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" name="Snip Single Corner Rectangle 23"/>
          <p:cNvSpPr/>
          <p:nvPr/>
        </p:nvSpPr>
        <p:spPr bwMode="auto">
          <a:xfrm>
            <a:off x="533400" y="2209800"/>
            <a:ext cx="8382000" cy="373380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1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id-ID" sz="1800" b="1" dirty="0" smtClean="0">
                <a:solidFill>
                  <a:schemeClr val="tx1"/>
                </a:solidFill>
                <a:latin typeface="Verdana" pitchFamily="34" charset="0"/>
              </a:rPr>
              <a:t>Apa itu Laporan Dewan Pengawas (Dewas)</a:t>
            </a:r>
          </a:p>
          <a:p>
            <a:pPr lvl="1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id-ID" sz="1800" b="1" dirty="0" smtClean="0">
                <a:solidFill>
                  <a:schemeClr val="tx1"/>
                </a:solidFill>
                <a:latin typeface="Verdana" pitchFamily="34" charset="0"/>
              </a:rPr>
              <a:t>Apa pentingnya Laporan Dewas</a:t>
            </a:r>
          </a:p>
          <a:p>
            <a:pPr lvl="1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id-ID" sz="1800" b="1" dirty="0" smtClean="0">
                <a:solidFill>
                  <a:schemeClr val="tx1"/>
                </a:solidFill>
                <a:latin typeface="Verdana" pitchFamily="34" charset="0"/>
              </a:rPr>
              <a:t>Siapa yang menyusun Laporan Dewas</a:t>
            </a:r>
          </a:p>
          <a:p>
            <a:pPr lvl="1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id-ID" sz="1800" b="1" dirty="0" smtClean="0">
                <a:solidFill>
                  <a:schemeClr val="tx1"/>
                </a:solidFill>
                <a:latin typeface="Verdana" pitchFamily="34" charset="0"/>
              </a:rPr>
              <a:t>Kapan disusun Laporan Dewas</a:t>
            </a:r>
          </a:p>
          <a:p>
            <a:pPr lvl="1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id-ID" sz="1800" b="1" dirty="0" smtClean="0">
                <a:solidFill>
                  <a:schemeClr val="tx1"/>
                </a:solidFill>
                <a:latin typeface="Verdana" pitchFamily="34" charset="0"/>
              </a:rPr>
              <a:t>4 Pokok isi Laporan Dewas </a:t>
            </a:r>
          </a:p>
          <a:p>
            <a:pPr lvl="1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id-ID" sz="1800" b="1" dirty="0" smtClean="0">
                <a:solidFill>
                  <a:schemeClr val="tx1"/>
                </a:solidFill>
                <a:latin typeface="Verdana" pitchFamily="34" charset="0"/>
              </a:rPr>
              <a:t>Sistematika Laporan Dewas</a:t>
            </a:r>
          </a:p>
          <a:p>
            <a:pPr lvl="1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id-ID" sz="1800" b="1" dirty="0" smtClean="0">
                <a:solidFill>
                  <a:schemeClr val="tx1"/>
                </a:solidFill>
                <a:latin typeface="Verdana" pitchFamily="34" charset="0"/>
              </a:rPr>
              <a:t>Kepada siapa Laporan Dewas di pertanggungjawabkan</a:t>
            </a:r>
          </a:p>
          <a:p>
            <a:pPr lvl="1" indent="-457200">
              <a:spcBef>
                <a:spcPts val="1200"/>
              </a:spcBef>
              <a:buFont typeface="+mj-lt"/>
              <a:buAutoNum type="arabicPeriod" startAt="4"/>
              <a:defRPr/>
            </a:pPr>
            <a:endParaRPr lang="en-US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 startAt="4"/>
              <a:defRPr/>
            </a:pPr>
            <a:endParaRPr lang="en-US" b="1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Horizontal Scroll 22"/>
          <p:cNvSpPr/>
          <p:nvPr/>
        </p:nvSpPr>
        <p:spPr bwMode="auto">
          <a:xfrm>
            <a:off x="-1219200" y="838200"/>
            <a:ext cx="11201400" cy="838200"/>
          </a:xfrm>
          <a:prstGeom prst="flowChartPredefinedProcess">
            <a:avLst/>
          </a:prstGeo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d-ID" sz="28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24600"/>
            <a:ext cx="457200" cy="457200"/>
          </a:xfrm>
        </p:spPr>
        <p:txBody>
          <a:bodyPr/>
          <a:lstStyle/>
          <a:p>
            <a:pPr>
              <a:defRPr/>
            </a:pPr>
            <a:fld id="{B3F2C471-0208-430F-8FD8-7FD5A1772CB3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4" name="Snip Single Corner Rectangle 23"/>
          <p:cNvSpPr/>
          <p:nvPr/>
        </p:nvSpPr>
        <p:spPr bwMode="auto">
          <a:xfrm>
            <a:off x="228600" y="877437"/>
            <a:ext cx="8686800" cy="68580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93688" lvl="1" indent="-293688" algn="ctr">
              <a:defRPr/>
            </a:pPr>
            <a:r>
              <a:rPr lang="id-ID" sz="3200" b="1" dirty="0" smtClean="0">
                <a:solidFill>
                  <a:schemeClr val="tx1"/>
                </a:solidFill>
                <a:latin typeface="Verdana" pitchFamily="34" charset="0"/>
              </a:rPr>
              <a:t>LAPORAN DEWAS</a:t>
            </a:r>
            <a:endParaRPr lang="en-US" sz="32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" name="Snip Single Corner Rectangle 23"/>
          <p:cNvSpPr/>
          <p:nvPr/>
        </p:nvSpPr>
        <p:spPr bwMode="auto">
          <a:xfrm>
            <a:off x="533400" y="2209800"/>
            <a:ext cx="8382000" cy="373380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lvl="1">
              <a:spcBef>
                <a:spcPts val="1200"/>
              </a:spcBef>
              <a:defRPr/>
            </a:pPr>
            <a:r>
              <a:rPr lang="id-ID" b="1" dirty="0" smtClean="0">
                <a:solidFill>
                  <a:schemeClr val="tx1"/>
                </a:solidFill>
                <a:latin typeface="Verdana" pitchFamily="34" charset="0"/>
              </a:rPr>
              <a:t>“Laporan tertulis yang dibuat oleh Dewan Pengawas, yang berisi </a:t>
            </a:r>
            <a:r>
              <a:rPr lang="id-ID" b="1" dirty="0" smtClean="0">
                <a:solidFill>
                  <a:srgbClr val="FF0000"/>
                </a:solidFill>
                <a:latin typeface="Verdana" pitchFamily="34" charset="0"/>
              </a:rPr>
              <a:t>penilaian</a:t>
            </a:r>
            <a:r>
              <a:rPr lang="id-ID" b="1" dirty="0" smtClean="0">
                <a:solidFill>
                  <a:schemeClr val="tx1"/>
                </a:solidFill>
                <a:latin typeface="Verdana" pitchFamily="34" charset="0"/>
              </a:rPr>
              <a:t> tentang pengelolaan BLU oleh Pengelola BLU dengan cara </a:t>
            </a:r>
            <a:r>
              <a:rPr lang="id-ID" b="1" u="sng" dirty="0" smtClean="0">
                <a:solidFill>
                  <a:schemeClr val="tx1"/>
                </a:solidFill>
                <a:latin typeface="Verdana" pitchFamily="34" charset="0"/>
              </a:rPr>
              <a:t>membandingkan</a:t>
            </a:r>
            <a:r>
              <a:rPr lang="id-ID" b="1" dirty="0" smtClean="0">
                <a:solidFill>
                  <a:schemeClr val="tx1"/>
                </a:solidFill>
                <a:latin typeface="Verdana" pitchFamily="34" charset="0"/>
              </a:rPr>
              <a:t> kriteria dalam Renstra, RBA, dan peraturan </a:t>
            </a:r>
            <a:r>
              <a:rPr lang="id-ID" b="1" u="sng" dirty="0" smtClean="0">
                <a:solidFill>
                  <a:schemeClr val="tx1"/>
                </a:solidFill>
                <a:latin typeface="Verdana" pitchFamily="34" charset="0"/>
              </a:rPr>
              <a:t>dengan</a:t>
            </a:r>
            <a:r>
              <a:rPr lang="id-ID" b="1" dirty="0" smtClean="0">
                <a:solidFill>
                  <a:schemeClr val="tx1"/>
                </a:solidFill>
                <a:latin typeface="Verdana" pitchFamily="34" charset="0"/>
              </a:rPr>
              <a:t> pelaksanaannya.”</a:t>
            </a:r>
          </a:p>
          <a:p>
            <a:pPr marL="0" lvl="1">
              <a:spcBef>
                <a:spcPts val="1200"/>
              </a:spcBef>
              <a:defRPr/>
            </a:pPr>
            <a:endParaRPr lang="id-ID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0" lvl="1">
              <a:spcBef>
                <a:spcPts val="1200"/>
              </a:spcBef>
              <a:defRPr/>
            </a:pPr>
            <a:r>
              <a:rPr lang="id-ID" b="1" dirty="0" smtClean="0">
                <a:solidFill>
                  <a:srgbClr val="7030A0"/>
                </a:solidFill>
                <a:latin typeface="Verdana" pitchFamily="34" charset="0"/>
              </a:rPr>
              <a:t>3 kata kunci </a:t>
            </a:r>
            <a:r>
              <a:rPr lang="id-ID" b="1" dirty="0" smtClean="0">
                <a:solidFill>
                  <a:schemeClr val="tx1"/>
                </a:solidFill>
                <a:latin typeface="Verdana" pitchFamily="34" charset="0"/>
              </a:rPr>
              <a:t>: </a:t>
            </a:r>
            <a:r>
              <a:rPr lang="id-ID" b="1" dirty="0" smtClean="0">
                <a:solidFill>
                  <a:srgbClr val="FF0000"/>
                </a:solidFill>
                <a:latin typeface="Verdana" pitchFamily="34" charset="0"/>
              </a:rPr>
              <a:t>tertulis, penilaian, dan kriteria vs pelaksanaan</a:t>
            </a:r>
            <a:r>
              <a:rPr lang="id-ID" b="1" dirty="0" smtClean="0">
                <a:solidFill>
                  <a:schemeClr val="tx1"/>
                </a:solidFill>
                <a:latin typeface="Verdana" pitchFamily="34" charset="0"/>
              </a:rPr>
              <a:t>.</a:t>
            </a:r>
            <a:endParaRPr lang="en-US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/>
              <a:defRPr/>
            </a:pPr>
            <a:endParaRPr lang="en-US" b="1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Horizontal Scroll 22"/>
          <p:cNvSpPr/>
          <p:nvPr/>
        </p:nvSpPr>
        <p:spPr bwMode="auto">
          <a:xfrm>
            <a:off x="-1219200" y="838200"/>
            <a:ext cx="11201400" cy="838200"/>
          </a:xfrm>
          <a:prstGeom prst="flowChartPredefinedProcess">
            <a:avLst/>
          </a:prstGeo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d-ID" sz="28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24600"/>
            <a:ext cx="457200" cy="457200"/>
          </a:xfrm>
        </p:spPr>
        <p:txBody>
          <a:bodyPr/>
          <a:lstStyle/>
          <a:p>
            <a:pPr>
              <a:defRPr/>
            </a:pPr>
            <a:fld id="{B3F2C471-0208-430F-8FD8-7FD5A1772CB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4" name="Snip Single Corner Rectangle 23"/>
          <p:cNvSpPr/>
          <p:nvPr/>
        </p:nvSpPr>
        <p:spPr bwMode="auto">
          <a:xfrm>
            <a:off x="228600" y="877437"/>
            <a:ext cx="8686800" cy="68580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93688" lvl="1" indent="-293688" algn="ctr">
              <a:defRPr/>
            </a:pPr>
            <a:r>
              <a:rPr lang="id-ID" sz="3200" b="1" dirty="0" smtClean="0">
                <a:solidFill>
                  <a:schemeClr val="tx1"/>
                </a:solidFill>
                <a:latin typeface="Verdana" pitchFamily="34" charset="0"/>
              </a:rPr>
              <a:t>LAPORAN DEWAS itu </a:t>
            </a:r>
            <a:r>
              <a:rPr lang="id-ID" sz="3200" b="1" dirty="0" smtClean="0">
                <a:solidFill>
                  <a:srgbClr val="FF0000"/>
                </a:solidFill>
                <a:latin typeface="Verdana" pitchFamily="34" charset="0"/>
              </a:rPr>
              <a:t>penting</a:t>
            </a:r>
            <a:r>
              <a:rPr lang="id-ID" sz="3200" b="1" dirty="0" smtClean="0">
                <a:solidFill>
                  <a:schemeClr val="tx1"/>
                </a:solidFill>
                <a:latin typeface="Verdana" pitchFamily="34" charset="0"/>
              </a:rPr>
              <a:t>!!!</a:t>
            </a:r>
            <a:endParaRPr lang="en-US" sz="32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" name="Snip Single Corner Rectangle 23"/>
          <p:cNvSpPr/>
          <p:nvPr/>
        </p:nvSpPr>
        <p:spPr bwMode="auto">
          <a:xfrm>
            <a:off x="533400" y="2209800"/>
            <a:ext cx="8382000" cy="373380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lvl="1" algn="just">
              <a:spcBef>
                <a:spcPts val="1200"/>
              </a:spcBef>
              <a:defRPr/>
            </a:pPr>
            <a:r>
              <a:rPr lang="id-ID" sz="2000" b="1" dirty="0" smtClean="0">
                <a:solidFill>
                  <a:srgbClr val="7030A0"/>
                </a:solidFill>
                <a:latin typeface="Verdana" pitchFamily="34" charset="0"/>
              </a:rPr>
              <a:t>Bagi Pengelola BLU </a:t>
            </a: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: sebagai mekanisme </a:t>
            </a:r>
            <a:r>
              <a:rPr lang="id-ID" sz="2000" b="1" i="1" dirty="0" smtClean="0">
                <a:solidFill>
                  <a:schemeClr val="tx1"/>
                </a:solidFill>
                <a:latin typeface="Verdana" pitchFamily="34" charset="0"/>
              </a:rPr>
              <a:t>check and balance</a:t>
            </a: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 atas praktik pengelolaan keuangan, pencapaian kinerja, dan tingkat kepatuhan.</a:t>
            </a:r>
          </a:p>
          <a:p>
            <a:pPr marL="0" lvl="1" algn="just">
              <a:spcBef>
                <a:spcPts val="1200"/>
              </a:spcBef>
              <a:defRPr/>
            </a:pPr>
            <a:r>
              <a:rPr lang="id-ID" sz="2000" b="1" dirty="0" smtClean="0">
                <a:solidFill>
                  <a:srgbClr val="7030A0"/>
                </a:solidFill>
                <a:latin typeface="Verdana" pitchFamily="34" charset="0"/>
              </a:rPr>
              <a:t>Bagi Kementerian/Lembaga</a:t>
            </a: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 : sebagai alat pembinaan 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dalam pelaksanaan tupoksi Kementerian/Lembaga.</a:t>
            </a:r>
          </a:p>
          <a:p>
            <a:pPr marL="0" lvl="1" algn="just">
              <a:spcBef>
                <a:spcPts val="1200"/>
              </a:spcBef>
              <a:defRPr/>
            </a:pPr>
            <a:r>
              <a:rPr lang="id-ID" sz="2000" b="1" dirty="0" smtClean="0">
                <a:solidFill>
                  <a:srgbClr val="7030A0"/>
                </a:solidFill>
                <a:latin typeface="Verdana" pitchFamily="34" charset="0"/>
              </a:rPr>
              <a:t>Bagi Kementerian Keuangan</a:t>
            </a: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 : sebagai alat monitoring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Verdana" pitchFamily="34" charset="0"/>
              </a:rPr>
              <a:t>pembinaan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Verdana" pitchFamily="34" charset="0"/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Verdana" pitchFamily="34" charset="0"/>
              </a:rPr>
              <a:t>penilaian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Verdana" pitchFamily="34" charset="0"/>
              </a:rPr>
              <a:t>kinerja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BLU.</a:t>
            </a:r>
            <a:endParaRPr lang="en-US" sz="20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/>
              <a:defRPr/>
            </a:pPr>
            <a:endParaRPr lang="en-US" b="1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Horizontal Scroll 22"/>
          <p:cNvSpPr/>
          <p:nvPr/>
        </p:nvSpPr>
        <p:spPr bwMode="auto">
          <a:xfrm>
            <a:off x="-1219200" y="838200"/>
            <a:ext cx="11201400" cy="838200"/>
          </a:xfrm>
          <a:prstGeom prst="flowChartPredefinedProcess">
            <a:avLst/>
          </a:prstGeo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d-ID" sz="28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24600"/>
            <a:ext cx="457200" cy="457200"/>
          </a:xfrm>
        </p:spPr>
        <p:txBody>
          <a:bodyPr/>
          <a:lstStyle/>
          <a:p>
            <a:pPr>
              <a:defRPr/>
            </a:pPr>
            <a:fld id="{B3F2C471-0208-430F-8FD8-7FD5A1772CB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4" name="Snip Single Corner Rectangle 23"/>
          <p:cNvSpPr/>
          <p:nvPr/>
        </p:nvSpPr>
        <p:spPr bwMode="auto">
          <a:xfrm>
            <a:off x="228600" y="877437"/>
            <a:ext cx="8686800" cy="68580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93688" lvl="1" indent="-293688" algn="ctr">
              <a:defRPr/>
            </a:pPr>
            <a:r>
              <a:rPr lang="id-ID" sz="3200" b="1" dirty="0" smtClean="0">
                <a:solidFill>
                  <a:schemeClr val="tx1"/>
                </a:solidFill>
                <a:latin typeface="Verdana" pitchFamily="34" charset="0"/>
              </a:rPr>
              <a:t>4 POKOK ISI LAPORAN DEWAS</a:t>
            </a:r>
            <a:endParaRPr lang="en-US" sz="32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" name="Snip Single Corner Rectangle 23"/>
          <p:cNvSpPr/>
          <p:nvPr/>
        </p:nvSpPr>
        <p:spPr bwMode="auto">
          <a:xfrm>
            <a:off x="533400" y="2209800"/>
            <a:ext cx="8382000" cy="373380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1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  <a:t>PENDAHULUAN</a:t>
            </a:r>
            <a:endParaRPr lang="id-ID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id-ID" b="1" dirty="0" smtClean="0">
                <a:solidFill>
                  <a:schemeClr val="tx1"/>
                </a:solidFill>
                <a:latin typeface="Verdana" pitchFamily="34" charset="0"/>
              </a:rPr>
              <a:t>PENJELASAN 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  <a:t>KONDISI BLU</a:t>
            </a:r>
            <a:r>
              <a:rPr lang="id-ID" b="1" dirty="0" smtClean="0">
                <a:solidFill>
                  <a:schemeClr val="tx1"/>
                </a:solidFill>
                <a:latin typeface="Verdana" pitchFamily="34" charset="0"/>
              </a:rPr>
              <a:t> PER PERIODE LAPORAN</a:t>
            </a:r>
            <a:endParaRPr lang="en-US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  <a:t>PELAKSANAAN </a:t>
            </a:r>
            <a:r>
              <a:rPr lang="id-ID" b="1" dirty="0" smtClean="0">
                <a:solidFill>
                  <a:schemeClr val="tx1"/>
                </a:solidFill>
                <a:latin typeface="Verdana" pitchFamily="34" charset="0"/>
              </a:rPr>
              <a:t>FUNGSI DEWAN 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  <a:t>PENGAWAS</a:t>
            </a:r>
            <a:r>
              <a:rPr lang="id-ID" b="1" dirty="0" smtClean="0">
                <a:solidFill>
                  <a:schemeClr val="tx1"/>
                </a:solidFill>
                <a:latin typeface="Verdana" pitchFamily="34" charset="0"/>
              </a:rPr>
              <a:t> PER PERIODE PELAPORAN</a:t>
            </a:r>
            <a:endParaRPr lang="en-US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  <a:t>KESIMPULAN DAN SARAN</a:t>
            </a:r>
            <a:endParaRPr lang="id-ID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/>
              <a:defRPr/>
            </a:pPr>
            <a:endParaRPr lang="en-US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/>
              <a:defRPr/>
            </a:pPr>
            <a:endParaRPr lang="en-US" b="1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Horizontal Scroll 22"/>
          <p:cNvSpPr/>
          <p:nvPr/>
        </p:nvSpPr>
        <p:spPr bwMode="auto">
          <a:xfrm>
            <a:off x="-1219200" y="838200"/>
            <a:ext cx="11201400" cy="838200"/>
          </a:xfrm>
          <a:prstGeom prst="flowChartPredefinedProcess">
            <a:avLst/>
          </a:prstGeo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d-ID" sz="28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24600"/>
            <a:ext cx="457200" cy="457200"/>
          </a:xfrm>
        </p:spPr>
        <p:txBody>
          <a:bodyPr/>
          <a:lstStyle/>
          <a:p>
            <a:pPr>
              <a:defRPr/>
            </a:pPr>
            <a:fld id="{B3F2C471-0208-430F-8FD8-7FD5A1772CB3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4" name="Snip Single Corner Rectangle 23"/>
          <p:cNvSpPr/>
          <p:nvPr/>
        </p:nvSpPr>
        <p:spPr bwMode="auto">
          <a:xfrm>
            <a:off x="304800" y="533400"/>
            <a:ext cx="8686800" cy="68580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93688" lvl="1" indent="-293688" algn="ctr">
              <a:defRPr/>
            </a:pPr>
            <a:r>
              <a:rPr lang="id-ID" sz="3200" b="1" dirty="0" smtClean="0">
                <a:solidFill>
                  <a:srgbClr val="C00000"/>
                </a:solidFill>
                <a:latin typeface="Verdana" pitchFamily="34" charset="0"/>
              </a:rPr>
              <a:t>SISTEMATIKA LAPORAN DEWAS..1</a:t>
            </a:r>
          </a:p>
          <a:p>
            <a:pPr marL="293688" lvl="1" indent="-293688" algn="ctr">
              <a:defRPr/>
            </a:pPr>
            <a:endParaRPr lang="en-US" sz="32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5" name="Snip Single Corner Rectangle 23"/>
          <p:cNvSpPr/>
          <p:nvPr/>
        </p:nvSpPr>
        <p:spPr bwMode="auto">
          <a:xfrm>
            <a:off x="533400" y="1506940"/>
            <a:ext cx="8382000" cy="466526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1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PENDAHULUAN</a:t>
            </a:r>
            <a:endParaRPr lang="id-ID" sz="20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2" indent="-457200">
              <a:spcBef>
                <a:spcPts val="1200"/>
              </a:spcBef>
              <a:buFont typeface="+mj-lt"/>
              <a:buAutoNum type="alphaLcPeriod"/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Latar Belakang</a:t>
            </a:r>
          </a:p>
          <a:p>
            <a:pPr lvl="2" indent="-457200">
              <a:spcBef>
                <a:spcPts val="1200"/>
              </a:spcBef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	Harus mencantumkan dasar hukum atau SK pembentukan Dewas, susunan Dewas, tugas dan fungsi Dewas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Verdana" pitchFamily="34" charset="0"/>
              </a:rPr>
              <a:t>dapat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Verdana" pitchFamily="34" charset="0"/>
              </a:rPr>
              <a:t>ditambahkan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Verdana" pitchFamily="34" charset="0"/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  </a:t>
            </a:r>
            <a:r>
              <a:rPr lang="en-US" sz="2000" b="1" dirty="0" err="1" smtClean="0">
                <a:solidFill>
                  <a:schemeClr val="tx1"/>
                </a:solidFill>
                <a:latin typeface="Verdana" pitchFamily="34" charset="0"/>
              </a:rPr>
              <a:t>pembagian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Verdana" pitchFamily="34" charset="0"/>
              </a:rPr>
              <a:t>tugas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masing-masing </a:t>
            </a:r>
            <a:r>
              <a:rPr lang="en-US" sz="2000" b="1" dirty="0" err="1" smtClean="0">
                <a:solidFill>
                  <a:schemeClr val="tx1"/>
                </a:solidFill>
                <a:latin typeface="Verdana" pitchFamily="34" charset="0"/>
              </a:rPr>
              <a:t>dewas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.</a:t>
            </a: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</a:p>
          <a:p>
            <a:pPr lvl="2" indent="-457200">
              <a:spcBef>
                <a:spcPts val="1200"/>
              </a:spcBef>
              <a:buFont typeface="+mj-lt"/>
              <a:buAutoNum type="alphaLcPeriod" startAt="2"/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Maksud dan Tujuan Pengawasan</a:t>
            </a:r>
          </a:p>
          <a:p>
            <a:pPr lvl="2" indent="-457200">
              <a:spcBef>
                <a:spcPts val="1200"/>
              </a:spcBef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	Harus menyebutkan tujuan pengawasan baik dari </a:t>
            </a:r>
            <a:r>
              <a:rPr lang="id-ID" sz="2000" b="1" dirty="0" smtClean="0">
                <a:solidFill>
                  <a:srgbClr val="7030A0"/>
                </a:solidFill>
                <a:latin typeface="Verdana" pitchFamily="34" charset="0"/>
              </a:rPr>
              <a:t>sisi obyek</a:t>
            </a: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 (pelayanan, keuangan, dll) maupun </a:t>
            </a:r>
            <a:r>
              <a:rPr lang="id-ID" sz="2000" b="1" dirty="0" smtClean="0">
                <a:solidFill>
                  <a:srgbClr val="7030A0"/>
                </a:solidFill>
                <a:latin typeface="Verdana" pitchFamily="34" charset="0"/>
              </a:rPr>
              <a:t>sisi subyek</a:t>
            </a: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 (Pemimpin BLU, Pejabat Keuangan, Pengelola Teknis)</a:t>
            </a:r>
            <a:r>
              <a:rPr lang="id-ID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</a:p>
          <a:p>
            <a:pPr lvl="2" indent="-457200">
              <a:spcBef>
                <a:spcPts val="1200"/>
              </a:spcBef>
              <a:defRPr/>
            </a:pPr>
            <a:r>
              <a:rPr lang="id-ID" b="1" dirty="0" smtClean="0">
                <a:solidFill>
                  <a:schemeClr val="tx1"/>
                </a:solidFill>
                <a:latin typeface="Verdana" pitchFamily="34" charset="0"/>
              </a:rPr>
              <a:t>c....</a:t>
            </a:r>
          </a:p>
          <a:p>
            <a:pPr lvl="2" indent="-457200">
              <a:spcBef>
                <a:spcPts val="1200"/>
              </a:spcBef>
              <a:defRPr/>
            </a:pPr>
            <a:endParaRPr lang="id-ID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/>
              <a:defRPr/>
            </a:pPr>
            <a:endParaRPr lang="en-US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/>
              <a:defRPr/>
            </a:pPr>
            <a:endParaRPr lang="en-US" b="1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Horizontal Scroll 22"/>
          <p:cNvSpPr/>
          <p:nvPr/>
        </p:nvSpPr>
        <p:spPr bwMode="auto">
          <a:xfrm>
            <a:off x="-1219200" y="838200"/>
            <a:ext cx="11201400" cy="838200"/>
          </a:xfrm>
          <a:prstGeom prst="flowChartPredefinedProcess">
            <a:avLst/>
          </a:prstGeo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d-ID" sz="28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24600"/>
            <a:ext cx="457200" cy="457200"/>
          </a:xfrm>
        </p:spPr>
        <p:txBody>
          <a:bodyPr/>
          <a:lstStyle/>
          <a:p>
            <a:pPr>
              <a:defRPr/>
            </a:pPr>
            <a:fld id="{B3F2C471-0208-430F-8FD8-7FD5A1772CB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4" name="Snip Single Corner Rectangle 23"/>
          <p:cNvSpPr/>
          <p:nvPr/>
        </p:nvSpPr>
        <p:spPr bwMode="auto">
          <a:xfrm>
            <a:off x="228600" y="877437"/>
            <a:ext cx="8686800" cy="68580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93688" lvl="1" indent="-293688" algn="ctr">
              <a:defRPr/>
            </a:pPr>
            <a:r>
              <a:rPr lang="id-ID" sz="3200" b="1" dirty="0" smtClean="0">
                <a:solidFill>
                  <a:srgbClr val="C00000"/>
                </a:solidFill>
                <a:latin typeface="Verdana" pitchFamily="34" charset="0"/>
              </a:rPr>
              <a:t>SISTEMATIKA LAPORAN DEWAS ..2</a:t>
            </a:r>
            <a:endParaRPr lang="en-US" sz="32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5" name="Snip Single Corner Rectangle 23"/>
          <p:cNvSpPr/>
          <p:nvPr/>
        </p:nvSpPr>
        <p:spPr bwMode="auto">
          <a:xfrm>
            <a:off x="533400" y="2209800"/>
            <a:ext cx="8382000" cy="335280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2" indent="-457200">
              <a:spcBef>
                <a:spcPts val="1200"/>
              </a:spcBef>
              <a:buFont typeface="+mj-lt"/>
              <a:buAutoNum type="alphaLcPeriod" startAt="3"/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Batasan Ruang Lingkup Pengawasan</a:t>
            </a:r>
          </a:p>
          <a:p>
            <a:pPr lvl="2" indent="-457200">
              <a:spcBef>
                <a:spcPts val="1200"/>
              </a:spcBef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	Pengawasan yang dilakukan oleh Dewas terdiri dari:</a:t>
            </a:r>
          </a:p>
          <a:p>
            <a:pPr lvl="3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Penilaian </a:t>
            </a:r>
            <a:r>
              <a:rPr lang="id-ID" sz="2000" b="1" u="sng" dirty="0" smtClean="0">
                <a:solidFill>
                  <a:schemeClr val="tx1"/>
                </a:solidFill>
                <a:latin typeface="Verdana" pitchFamily="34" charset="0"/>
              </a:rPr>
              <a:t>RBA, Renstra, dan Pelaksanaannya</a:t>
            </a:r>
          </a:p>
          <a:p>
            <a:pPr lvl="3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Penilaian </a:t>
            </a:r>
            <a:r>
              <a:rPr lang="id-ID" sz="2000" b="1" u="sng" dirty="0" smtClean="0">
                <a:solidFill>
                  <a:schemeClr val="tx1"/>
                </a:solidFill>
                <a:latin typeface="Verdana" pitchFamily="34" charset="0"/>
              </a:rPr>
              <a:t>kinerja </a:t>
            </a: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pelayanan, keuangan, dan lainnya</a:t>
            </a:r>
          </a:p>
          <a:p>
            <a:pPr lvl="3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Penilaian </a:t>
            </a:r>
            <a:r>
              <a:rPr lang="id-ID" sz="2000" b="1" u="sng" dirty="0" smtClean="0">
                <a:solidFill>
                  <a:schemeClr val="tx1"/>
                </a:solidFill>
                <a:latin typeface="Verdana" pitchFamily="34" charset="0"/>
              </a:rPr>
              <a:t>ketaatan </a:t>
            </a: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thd peraturan</a:t>
            </a:r>
            <a:endParaRPr lang="en-US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/>
              <a:defRPr/>
            </a:pPr>
            <a:endParaRPr lang="en-US" b="1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Horizontal Scroll 22"/>
          <p:cNvSpPr/>
          <p:nvPr/>
        </p:nvSpPr>
        <p:spPr bwMode="auto">
          <a:xfrm>
            <a:off x="-1219200" y="838200"/>
            <a:ext cx="11201400" cy="838200"/>
          </a:xfrm>
          <a:prstGeom prst="flowChartPredefinedProcess">
            <a:avLst/>
          </a:prstGeo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d-ID" sz="28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24600"/>
            <a:ext cx="457200" cy="457200"/>
          </a:xfrm>
        </p:spPr>
        <p:txBody>
          <a:bodyPr/>
          <a:lstStyle/>
          <a:p>
            <a:pPr>
              <a:defRPr/>
            </a:pPr>
            <a:fld id="{B3F2C471-0208-430F-8FD8-7FD5A1772CB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4" name="Snip Single Corner Rectangle 23"/>
          <p:cNvSpPr/>
          <p:nvPr/>
        </p:nvSpPr>
        <p:spPr bwMode="auto">
          <a:xfrm>
            <a:off x="228600" y="304800"/>
            <a:ext cx="8686800" cy="685801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93688" lvl="1" indent="-293688" algn="ctr">
              <a:defRPr/>
            </a:pPr>
            <a:r>
              <a:rPr lang="id-ID" sz="3200" b="1" dirty="0" smtClean="0">
                <a:solidFill>
                  <a:srgbClr val="C00000"/>
                </a:solidFill>
                <a:latin typeface="Verdana" pitchFamily="34" charset="0"/>
              </a:rPr>
              <a:t>SISTEMATIKA LAPORAN DEWAS ..3</a:t>
            </a:r>
            <a:endParaRPr lang="en-US" sz="32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5" name="Snip Single Corner Rectangle 23"/>
          <p:cNvSpPr/>
          <p:nvPr/>
        </p:nvSpPr>
        <p:spPr bwMode="auto">
          <a:xfrm>
            <a:off x="533400" y="1371600"/>
            <a:ext cx="8382000" cy="495300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1" indent="-457200">
              <a:spcBef>
                <a:spcPts val="1200"/>
              </a:spcBef>
              <a:buFont typeface="+mj-lt"/>
              <a:buAutoNum type="arabicPeriod" startAt="2"/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PENJELASAN KONDISI BLU PER PERIODE LAPORAN</a:t>
            </a:r>
          </a:p>
          <a:p>
            <a:pPr lvl="2" indent="-457200">
              <a:spcBef>
                <a:spcPts val="1200"/>
              </a:spcBef>
              <a:buFont typeface="+mj-lt"/>
              <a:buAutoNum type="alphaLcPeriod"/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Kondisi 1 : Layanan</a:t>
            </a:r>
          </a:p>
          <a:p>
            <a:pPr lvl="2" indent="-457200">
              <a:spcBef>
                <a:spcPts val="1200"/>
              </a:spcBef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	</a:t>
            </a:r>
            <a:r>
              <a:rPr lang="id-ID" sz="2000" dirty="0" smtClean="0">
                <a:solidFill>
                  <a:schemeClr val="tx1"/>
                </a:solidFill>
                <a:latin typeface="Verdana" pitchFamily="34" charset="0"/>
              </a:rPr>
              <a:t>Harus mencantumkan </a:t>
            </a:r>
            <a:r>
              <a:rPr lang="id-ID" sz="2000" dirty="0" smtClean="0">
                <a:solidFill>
                  <a:srgbClr val="7030A0"/>
                </a:solidFill>
                <a:latin typeface="Verdana" pitchFamily="34" charset="0"/>
              </a:rPr>
              <a:t>kondisi </a:t>
            </a:r>
            <a:r>
              <a:rPr lang="id-ID" sz="2000" dirty="0" smtClean="0">
                <a:solidFill>
                  <a:schemeClr val="tx1"/>
                </a:solidFill>
                <a:latin typeface="Verdana" pitchFamily="34" charset="0"/>
              </a:rPr>
              <a:t>dari</a:t>
            </a:r>
            <a:r>
              <a:rPr lang="id-ID" sz="2000" dirty="0" smtClean="0">
                <a:solidFill>
                  <a:srgbClr val="7030A0"/>
                </a:solidFill>
                <a:latin typeface="Verdana" pitchFamily="34" charset="0"/>
              </a:rPr>
              <a:t> </a:t>
            </a:r>
            <a:r>
              <a:rPr lang="id-ID" sz="2000" dirty="0" smtClean="0">
                <a:solidFill>
                  <a:schemeClr val="tx1"/>
                </a:solidFill>
                <a:latin typeface="Verdana" pitchFamily="34" charset="0"/>
              </a:rPr>
              <a:t>pengawasan thd kinerja pelayanan selama periode laporan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id-ID" sz="2000" dirty="0" smtClean="0">
                <a:solidFill>
                  <a:schemeClr val="tx1"/>
                </a:solidFill>
                <a:latin typeface="Verdana" pitchFamily="34" charset="0"/>
              </a:rPr>
              <a:t>pengawasan.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Ditampilkan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unit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unit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memberikan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pelayanan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Selanjutnya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kondisi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dibandingkan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kinerja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priode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sama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tahun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sebelumnya</a:t>
            </a:r>
            <a:endParaRPr lang="id-ID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2" indent="-457200">
              <a:spcBef>
                <a:spcPts val="1200"/>
              </a:spcBef>
              <a:buFont typeface="+mj-lt"/>
              <a:buAutoNum type="alphaLcPeriod" startAt="2"/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Kondisi 2 : Keuangan</a:t>
            </a:r>
          </a:p>
          <a:p>
            <a:pPr lvl="2" indent="-457200">
              <a:spcBef>
                <a:spcPts val="1200"/>
              </a:spcBef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	</a:t>
            </a:r>
            <a:r>
              <a:rPr lang="id-ID" sz="2000" dirty="0" smtClean="0">
                <a:solidFill>
                  <a:schemeClr val="tx1"/>
                </a:solidFill>
                <a:latin typeface="Verdana" pitchFamily="34" charset="0"/>
              </a:rPr>
              <a:t>Harus menyebutkan </a:t>
            </a:r>
            <a:r>
              <a:rPr lang="id-ID" sz="2000" dirty="0" smtClean="0">
                <a:solidFill>
                  <a:srgbClr val="7030A0"/>
                </a:solidFill>
                <a:latin typeface="Verdana" pitchFamily="34" charset="0"/>
              </a:rPr>
              <a:t>kondisi </a:t>
            </a:r>
            <a:r>
              <a:rPr lang="id-ID" sz="2000" dirty="0" smtClean="0">
                <a:solidFill>
                  <a:schemeClr val="tx1"/>
                </a:solidFill>
                <a:latin typeface="Verdana" pitchFamily="34" charset="0"/>
              </a:rPr>
              <a:t>dari pengawasan thd keu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a</a:t>
            </a:r>
            <a:r>
              <a:rPr lang="id-ID" sz="2000" dirty="0" smtClean="0">
                <a:solidFill>
                  <a:schemeClr val="tx1"/>
                </a:solidFill>
                <a:latin typeface="Verdana" pitchFamily="34" charset="0"/>
              </a:rPr>
              <a:t>ngan BLU selama operasional kerjanya per periode laporan pengawasan. 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Lap Keu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dapat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dipergunakan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mengukur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kinerja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keuangan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. Lap Keu (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Neraca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Laporan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Aktivitas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Laporan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Arus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Kas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secara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rinci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digunakan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lampiran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laporan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dewas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.</a:t>
            </a:r>
          </a:p>
          <a:p>
            <a:pPr lvl="2" indent="-457200">
              <a:spcBef>
                <a:spcPts val="1200"/>
              </a:spcBef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c.....</a:t>
            </a:r>
          </a:p>
          <a:p>
            <a:pPr lvl="2" indent="-457200">
              <a:spcBef>
                <a:spcPts val="1200"/>
              </a:spcBef>
              <a:defRPr/>
            </a:pPr>
            <a:endParaRPr lang="id-ID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 startAt="2"/>
              <a:defRPr/>
            </a:pPr>
            <a:endParaRPr lang="en-US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 startAt="2"/>
              <a:defRPr/>
            </a:pPr>
            <a:endParaRPr lang="en-US" b="1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Horizontal Scroll 22"/>
          <p:cNvSpPr/>
          <p:nvPr/>
        </p:nvSpPr>
        <p:spPr bwMode="auto">
          <a:xfrm>
            <a:off x="-1219200" y="838200"/>
            <a:ext cx="11201400" cy="685800"/>
          </a:xfrm>
          <a:prstGeom prst="flowChartPredefinedProcess">
            <a:avLst/>
          </a:prstGeo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d-ID" sz="28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24600"/>
            <a:ext cx="457200" cy="457200"/>
          </a:xfrm>
        </p:spPr>
        <p:txBody>
          <a:bodyPr/>
          <a:lstStyle/>
          <a:p>
            <a:pPr>
              <a:defRPr/>
            </a:pPr>
            <a:fld id="{B3F2C471-0208-430F-8FD8-7FD5A1772CB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4" name="Snip Single Corner Rectangle 23"/>
          <p:cNvSpPr/>
          <p:nvPr/>
        </p:nvSpPr>
        <p:spPr bwMode="auto">
          <a:xfrm>
            <a:off x="228600" y="533400"/>
            <a:ext cx="8686800" cy="68580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93688" lvl="1" indent="-293688" algn="ctr">
              <a:defRPr/>
            </a:pPr>
            <a:r>
              <a:rPr lang="id-ID" sz="3200" b="1" dirty="0" smtClean="0">
                <a:solidFill>
                  <a:srgbClr val="C00000"/>
                </a:solidFill>
                <a:latin typeface="Verdana" pitchFamily="34" charset="0"/>
              </a:rPr>
              <a:t>SISTEMATIKA LAPORAN DEWAS ..4</a:t>
            </a:r>
            <a:endParaRPr lang="en-US" sz="32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5" name="Snip Single Corner Rectangle 23"/>
          <p:cNvSpPr/>
          <p:nvPr/>
        </p:nvSpPr>
        <p:spPr bwMode="auto">
          <a:xfrm>
            <a:off x="533400" y="1447800"/>
            <a:ext cx="8382000" cy="4800600"/>
          </a:xfrm>
          <a:prstGeom prst="foldedCorne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1" indent="-457200">
              <a:spcBef>
                <a:spcPts val="1200"/>
              </a:spcBef>
              <a:defRPr/>
            </a:pPr>
            <a:endParaRPr lang="id-ID" sz="20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2" indent="-457200">
              <a:spcBef>
                <a:spcPts val="0"/>
              </a:spcBef>
              <a:buFont typeface="+mj-lt"/>
              <a:buAutoNum type="alphaLcPeriod" startAt="3"/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Kondisi 3 : Organisasi dan SDM</a:t>
            </a:r>
          </a:p>
          <a:p>
            <a:pPr lvl="2" indent="-457200">
              <a:spcBef>
                <a:spcPts val="1200"/>
              </a:spcBef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	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Berisi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struktur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organisasi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BLU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dan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ketetapan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id-ID" sz="2000" dirty="0" smtClean="0">
                <a:solidFill>
                  <a:schemeClr val="tx2"/>
                </a:solidFill>
                <a:latin typeface="Verdana" pitchFamily="34" charset="0"/>
              </a:rPr>
              <a:t>Menteri/Pimpinan Lembaga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yang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menjadi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dasar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hukum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struktur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organisasi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.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Rincian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 SDM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berdasarkan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Kualifikasi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/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kompetensi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, PNS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dan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Non PNS.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Memperbandingkan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kondisi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saat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ini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dengan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Verdana" pitchFamily="34" charset="0"/>
              </a:rPr>
              <a:t>Kondisi</a:t>
            </a:r>
            <a:r>
              <a:rPr lang="en-US" sz="2000" b="1" dirty="0" smtClean="0">
                <a:solidFill>
                  <a:schemeClr val="tx2"/>
                </a:solidFill>
                <a:latin typeface="Verdana" pitchFamily="34" charset="0"/>
              </a:rPr>
              <a:t> ideal 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SDM BLU yang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diinginkan</a:t>
            </a:r>
            <a:endParaRPr lang="id-ID" sz="2000" dirty="0" smtClean="0">
              <a:solidFill>
                <a:schemeClr val="tx2"/>
              </a:solidFill>
              <a:latin typeface="Verdana" pitchFamily="34" charset="0"/>
            </a:endParaRPr>
          </a:p>
          <a:p>
            <a:pPr lvl="2" indent="-457200">
              <a:spcBef>
                <a:spcPts val="1200"/>
              </a:spcBef>
              <a:buFont typeface="+mj-lt"/>
              <a:buAutoNum type="alphaLcPeriod" startAt="4"/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Kondisi 4 : Sarana dan Prasarana</a:t>
            </a:r>
          </a:p>
          <a:p>
            <a:pPr lvl="2" indent="-457200">
              <a:spcBef>
                <a:spcPts val="1200"/>
              </a:spcBef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Verdana" pitchFamily="34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Berisikan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sarana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prasarana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dimiliki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BLU</a:t>
            </a:r>
            <a:r>
              <a:rPr lang="id-ID" sz="2000" dirty="0" smtClean="0">
                <a:solidFill>
                  <a:schemeClr val="tx1"/>
                </a:solidFill>
                <a:latin typeface="Verdana" pitchFamily="34" charset="0"/>
              </a:rPr>
              <a:t>.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Dalam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hal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ini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dapat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digunakan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Laporan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BMN BLU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pada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periode</a:t>
            </a: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Verdana" pitchFamily="34" charset="0"/>
              </a:rPr>
              <a:t>pelaporan</a:t>
            </a:r>
            <a:r>
              <a:rPr lang="en-US" sz="2000" dirty="0" smtClean="0">
                <a:solidFill>
                  <a:schemeClr val="tx2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Menguraikan</a:t>
            </a:r>
            <a:r>
              <a:rPr lang="id-ID" sz="2000" dirty="0" smtClean="0">
                <a:solidFill>
                  <a:schemeClr val="tx1"/>
                </a:solidFill>
                <a:latin typeface="Verdana" pitchFamily="34" charset="0"/>
              </a:rPr>
              <a:t> rencana pengadaan sarana, pelaksanaan pengadaan sarana yang sedang berjalan, dan hasilnya.</a:t>
            </a:r>
            <a:endParaRPr lang="id-ID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2" indent="-457200">
              <a:spcBef>
                <a:spcPts val="1200"/>
              </a:spcBef>
              <a:defRPr/>
            </a:pPr>
            <a:endParaRPr lang="id-ID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 startAt="2"/>
              <a:defRPr/>
            </a:pPr>
            <a:endParaRPr lang="en-US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 startAt="2"/>
              <a:defRPr/>
            </a:pPr>
            <a:endParaRPr lang="en-US" b="1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npaper">
  <a:themeElements>
    <a:clrScheme name="penpaper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penpap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enpap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pap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npap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pap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pap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pap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pap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6385</TotalTime>
  <Words>320</Words>
  <Application>Microsoft Office PowerPoint</Application>
  <PresentationFormat>On-screen Show (4:3)</PresentationFormat>
  <Paragraphs>126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penpaper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Terima Kasih</vt:lpstr>
    </vt:vector>
  </TitlesOfParts>
  <Company>depkeu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PFM-Mulia P Nasution</dc:title>
  <dc:subject>Top Assignment</dc:subject>
  <dc:creator>Marudut R. Napitupulu</dc:creator>
  <cp:lastModifiedBy>Purnomo</cp:lastModifiedBy>
  <cp:revision>723</cp:revision>
  <cp:lastPrinted>2011-11-24T05:32:12Z</cp:lastPrinted>
  <dcterms:created xsi:type="dcterms:W3CDTF">2007-06-30T17:21:06Z</dcterms:created>
  <dcterms:modified xsi:type="dcterms:W3CDTF">2012-12-26T23:35:34Z</dcterms:modified>
</cp:coreProperties>
</file>